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8" r:id="rId5"/>
  </p:sldIdLst>
  <p:sldSz cx="10058400" cy="7772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5" d="100"/>
          <a:sy n="95" d="100"/>
        </p:scale>
        <p:origin x="1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DF416EA-6888-405B-BE7A-36E6D4933436}" type="datetimeFigureOut">
              <a:rPr lang="en-US" smtClean="0"/>
              <a:t>10/26/2017</a:t>
            </a:fld>
            <a:endParaRPr lang="en-US"/>
          </a:p>
        </p:txBody>
      </p:sp>
      <p:sp>
        <p:nvSpPr>
          <p:cNvPr id="4" name="Slide Image Placeholder 3"/>
          <p:cNvSpPr>
            <a:spLocks noGrp="1" noRot="1" noChangeAspect="1"/>
          </p:cNvSpPr>
          <p:nvPr>
            <p:ph type="sldImg" idx="2"/>
          </p:nvPr>
        </p:nvSpPr>
        <p:spPr>
          <a:xfrm>
            <a:off x="1477963" y="1163638"/>
            <a:ext cx="406717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B0C5914-4AA7-4E08-98A5-A812FA0C2475}" type="slidenum">
              <a:rPr lang="en-US" smtClean="0"/>
              <a:t>‹#›</a:t>
            </a:fld>
            <a:endParaRPr lang="en-US"/>
          </a:p>
        </p:txBody>
      </p:sp>
    </p:spTree>
    <p:extLst>
      <p:ext uri="{BB962C8B-B14F-4D97-AF65-F5344CB8AC3E}">
        <p14:creationId xmlns:p14="http://schemas.microsoft.com/office/powerpoint/2010/main" val="304204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120867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57567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268464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1870933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013099-AB4C-469D-8DBB-DA1952FE7CD6}"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1937511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013099-AB4C-469D-8DBB-DA1952FE7CD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39009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013099-AB4C-469D-8DBB-DA1952FE7CD6}"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372774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013099-AB4C-469D-8DBB-DA1952FE7CD6}"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335845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13099-AB4C-469D-8DBB-DA1952FE7CD6}"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17040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13099-AB4C-469D-8DBB-DA1952FE7CD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20016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013099-AB4C-469D-8DBB-DA1952FE7CD6}"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83844-FC8D-494B-A734-04E0D66ED3FE}" type="slidenum">
              <a:rPr lang="en-US" smtClean="0"/>
              <a:t>‹#›</a:t>
            </a:fld>
            <a:endParaRPr lang="en-US"/>
          </a:p>
        </p:txBody>
      </p:sp>
    </p:spTree>
    <p:extLst>
      <p:ext uri="{BB962C8B-B14F-4D97-AF65-F5344CB8AC3E}">
        <p14:creationId xmlns:p14="http://schemas.microsoft.com/office/powerpoint/2010/main" val="676731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3A013099-AB4C-469D-8DBB-DA1952FE7CD6}" type="datetimeFigureOut">
              <a:rPr lang="en-US" smtClean="0"/>
              <a:t>10/26/2017</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E883844-FC8D-494B-A734-04E0D66ED3FE}" type="slidenum">
              <a:rPr lang="en-US" smtClean="0"/>
              <a:t>‹#›</a:t>
            </a:fld>
            <a:endParaRPr lang="en-US"/>
          </a:p>
        </p:txBody>
      </p:sp>
    </p:spTree>
    <p:extLst>
      <p:ext uri="{BB962C8B-B14F-4D97-AF65-F5344CB8AC3E}">
        <p14:creationId xmlns:p14="http://schemas.microsoft.com/office/powerpoint/2010/main" val="2613612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6340510" y="2843685"/>
            <a:ext cx="3315956" cy="31752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672648" y="259491"/>
            <a:ext cx="2086340" cy="646331"/>
          </a:xfrm>
          <a:prstGeom prst="rect">
            <a:avLst/>
          </a:prstGeom>
          <a:noFill/>
        </p:spPr>
        <p:txBody>
          <a:bodyPr wrap="none" rtlCol="0">
            <a:spAutoFit/>
          </a:bodyPr>
          <a:lstStyle/>
          <a:p>
            <a:r>
              <a:rPr lang="en-US" dirty="0" smtClean="0"/>
              <a:t>10/30/17  (Monday)</a:t>
            </a:r>
          </a:p>
          <a:p>
            <a:r>
              <a:rPr lang="en-US" dirty="0" smtClean="0"/>
              <a:t>11/3/17 (Friday)</a:t>
            </a:r>
            <a:endParaRPr lang="en-US" dirty="0"/>
          </a:p>
        </p:txBody>
      </p:sp>
      <p:sp>
        <p:nvSpPr>
          <p:cNvPr id="5" name="TextBox 4"/>
          <p:cNvSpPr txBox="1"/>
          <p:nvPr/>
        </p:nvSpPr>
        <p:spPr>
          <a:xfrm>
            <a:off x="693337" y="1301578"/>
            <a:ext cx="5275384" cy="3139321"/>
          </a:xfrm>
          <a:prstGeom prst="rect">
            <a:avLst/>
          </a:prstGeom>
          <a:noFill/>
        </p:spPr>
        <p:txBody>
          <a:bodyPr wrap="square" rtlCol="0">
            <a:spAutoFit/>
          </a:bodyPr>
          <a:lstStyle/>
          <a:p>
            <a:r>
              <a:rPr lang="en-US" dirty="0" smtClean="0"/>
              <a:t>Recently in 4</a:t>
            </a:r>
            <a:r>
              <a:rPr lang="en-US" baseline="30000" dirty="0" smtClean="0"/>
              <a:t>th</a:t>
            </a:r>
            <a:r>
              <a:rPr lang="en-US" dirty="0" smtClean="0"/>
              <a:t> grade ou</a:t>
            </a:r>
            <a:r>
              <a:rPr lang="en-US" dirty="0" smtClean="0"/>
              <a:t>r students have been working with energy.  We have identified what </a:t>
            </a:r>
            <a:r>
              <a:rPr lang="en-US" b="1" dirty="0" smtClean="0"/>
              <a:t>energy </a:t>
            </a:r>
            <a:r>
              <a:rPr lang="en-US" dirty="0" smtClean="0"/>
              <a:t>is and how it is transferred.  We focused on the transfer of </a:t>
            </a:r>
            <a:r>
              <a:rPr lang="en-US" b="1" dirty="0" smtClean="0"/>
              <a:t>thermal </a:t>
            </a:r>
            <a:r>
              <a:rPr lang="en-US" dirty="0" smtClean="0"/>
              <a:t> or heat energy, </a:t>
            </a:r>
            <a:r>
              <a:rPr lang="en-US" b="1" dirty="0" smtClean="0"/>
              <a:t>sound</a:t>
            </a:r>
            <a:r>
              <a:rPr lang="en-US" dirty="0" smtClean="0"/>
              <a:t>, and </a:t>
            </a:r>
            <a:r>
              <a:rPr lang="en-US" b="1" dirty="0" smtClean="0"/>
              <a:t>electrical energy.</a:t>
            </a:r>
            <a:r>
              <a:rPr lang="en-US" dirty="0" smtClean="0"/>
              <a:t>  We have also focused on the difference between </a:t>
            </a:r>
            <a:r>
              <a:rPr lang="en-US" b="1" dirty="0" smtClean="0"/>
              <a:t>potential</a:t>
            </a:r>
            <a:r>
              <a:rPr lang="en-US" dirty="0" smtClean="0"/>
              <a:t> and </a:t>
            </a:r>
            <a:r>
              <a:rPr lang="en-US" b="1" dirty="0" smtClean="0"/>
              <a:t>kinetic</a:t>
            </a:r>
            <a:r>
              <a:rPr lang="en-US" dirty="0" smtClean="0"/>
              <a:t> energy.</a:t>
            </a:r>
            <a:endParaRPr lang="en-US" dirty="0"/>
          </a:p>
          <a:p>
            <a:r>
              <a:rPr lang="en-US" dirty="0" smtClean="0"/>
              <a:t>I would like for your child to discuss with you how they have noticed energy being transferred.  They should include one example from class, and another example from their own life.  Then as a family try to answer our challenge question!</a:t>
            </a:r>
            <a:endParaRPr lang="en-US" dirty="0"/>
          </a:p>
        </p:txBody>
      </p:sp>
      <p:sp>
        <p:nvSpPr>
          <p:cNvPr id="6" name="TextBox 5"/>
          <p:cNvSpPr txBox="1"/>
          <p:nvPr/>
        </p:nvSpPr>
        <p:spPr>
          <a:xfrm>
            <a:off x="4989114" y="6750907"/>
            <a:ext cx="2741263" cy="646331"/>
          </a:xfrm>
          <a:prstGeom prst="rect">
            <a:avLst/>
          </a:prstGeom>
          <a:noFill/>
        </p:spPr>
        <p:txBody>
          <a:bodyPr wrap="none" rtlCol="0">
            <a:spAutoFit/>
          </a:bodyPr>
          <a:lstStyle/>
          <a:p>
            <a:r>
              <a:rPr lang="en-US" dirty="0" smtClean="0"/>
              <a:t>Mr. Shanbarger</a:t>
            </a:r>
          </a:p>
          <a:p>
            <a:r>
              <a:rPr lang="en-US" dirty="0" smtClean="0"/>
              <a:t>AShanbarger@CCBOE.COM</a:t>
            </a:r>
            <a:endParaRPr lang="en-US" dirty="0"/>
          </a:p>
        </p:txBody>
      </p:sp>
      <p:sp>
        <p:nvSpPr>
          <p:cNvPr id="2" name="TextBox 1"/>
          <p:cNvSpPr txBox="1"/>
          <p:nvPr/>
        </p:nvSpPr>
        <p:spPr>
          <a:xfrm>
            <a:off x="6340510" y="1301578"/>
            <a:ext cx="3456633" cy="1477328"/>
          </a:xfrm>
          <a:prstGeom prst="rect">
            <a:avLst/>
          </a:prstGeom>
          <a:noFill/>
        </p:spPr>
        <p:txBody>
          <a:bodyPr wrap="square" rtlCol="0">
            <a:spAutoFit/>
          </a:bodyPr>
          <a:lstStyle/>
          <a:p>
            <a:r>
              <a:rPr lang="en-US" b="1" dirty="0" smtClean="0"/>
              <a:t>Challenge Question:</a:t>
            </a:r>
          </a:p>
          <a:p>
            <a:r>
              <a:rPr lang="en-US" dirty="0" smtClean="0"/>
              <a:t>Look at the circuit below.  When it is used the light bulb does not light.  Why isn’t it working?  What could you change to make it work?</a:t>
            </a:r>
            <a:endParaRPr lang="en-US" dirty="0"/>
          </a:p>
        </p:txBody>
      </p:sp>
      <p:cxnSp>
        <p:nvCxnSpPr>
          <p:cNvPr id="7" name="Straight Connector 6"/>
          <p:cNvCxnSpPr/>
          <p:nvPr/>
        </p:nvCxnSpPr>
        <p:spPr>
          <a:xfrm>
            <a:off x="6089301" y="1301578"/>
            <a:ext cx="30145" cy="408433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80012" y="6320413"/>
            <a:ext cx="2808622" cy="461665"/>
          </a:xfrm>
          <a:prstGeom prst="rect">
            <a:avLst/>
          </a:prstGeom>
          <a:noFill/>
        </p:spPr>
        <p:txBody>
          <a:bodyPr wrap="square" rtlCol="0">
            <a:spAutoFit/>
          </a:bodyPr>
          <a:lstStyle/>
          <a:p>
            <a:r>
              <a:rPr lang="en-US" sz="1200" dirty="0" smtClean="0">
                <a:latin typeface="Bauhaus 93" panose="04030905020B02020C02" pitchFamily="82" charset="0"/>
              </a:rPr>
              <a:t>Online Resources available:</a:t>
            </a:r>
          </a:p>
          <a:p>
            <a:r>
              <a:rPr lang="en-US" sz="1200" dirty="0" smtClean="0">
                <a:latin typeface="Tw Cen MT" panose="020B0602020104020603" pitchFamily="34" charset="0"/>
              </a:rPr>
              <a:t>HTTP://DJSCI.WEEBLY.COM</a:t>
            </a:r>
            <a:endParaRPr lang="en-US" sz="1200" dirty="0">
              <a:latin typeface="Tw Cen MT" panose="020B0602020104020603" pitchFamily="34" charset="0"/>
            </a:endParaRPr>
          </a:p>
        </p:txBody>
      </p:sp>
      <p:sp>
        <p:nvSpPr>
          <p:cNvPr id="10" name="TextBox 9"/>
          <p:cNvSpPr txBox="1"/>
          <p:nvPr/>
        </p:nvSpPr>
        <p:spPr>
          <a:xfrm>
            <a:off x="6029011" y="569634"/>
            <a:ext cx="783771" cy="307777"/>
          </a:xfrm>
          <a:prstGeom prst="rect">
            <a:avLst/>
          </a:prstGeom>
          <a:noFill/>
        </p:spPr>
        <p:txBody>
          <a:bodyPr wrap="square" rtlCol="0">
            <a:spAutoFit/>
          </a:bodyPr>
          <a:lstStyle/>
          <a:p>
            <a:r>
              <a:rPr lang="en-US" sz="1400" dirty="0" smtClean="0">
                <a:latin typeface="Cooper Black" panose="0208090404030B020404" pitchFamily="18" charset="0"/>
              </a:rPr>
              <a:t>DUE:</a:t>
            </a:r>
            <a:endParaRPr lang="en-US" sz="1400" dirty="0">
              <a:latin typeface="Cooper Black" panose="0208090404030B020404" pitchFamily="18" charset="0"/>
            </a:endParaRPr>
          </a:p>
        </p:txBody>
      </p:sp>
      <p:grpSp>
        <p:nvGrpSpPr>
          <p:cNvPr id="13" name="Group 12"/>
          <p:cNvGrpSpPr/>
          <p:nvPr/>
        </p:nvGrpSpPr>
        <p:grpSpPr>
          <a:xfrm>
            <a:off x="7968238" y="2876161"/>
            <a:ext cx="1581499" cy="1340609"/>
            <a:chOff x="7438421" y="3090715"/>
            <a:chExt cx="1581499" cy="1340609"/>
          </a:xfrm>
        </p:grpSpPr>
        <p:pic>
          <p:nvPicPr>
            <p:cNvPr id="11" name="Picture 10"/>
            <p:cNvPicPr>
              <a:picLocks noChangeAspect="1"/>
            </p:cNvPicPr>
            <p:nvPr/>
          </p:nvPicPr>
          <p:blipFill rotWithShape="1">
            <a:blip r:embed="rId3"/>
            <a:srcRect l="22570" t="15002" r="13806" b="17583"/>
            <a:stretch/>
          </p:blipFill>
          <p:spPr>
            <a:xfrm>
              <a:off x="7438421" y="3090715"/>
              <a:ext cx="1581499" cy="1340609"/>
            </a:xfrm>
            <a:prstGeom prst="rect">
              <a:avLst/>
            </a:prstGeom>
          </p:spPr>
        </p:pic>
        <p:sp>
          <p:nvSpPr>
            <p:cNvPr id="12" name="Oval 11"/>
            <p:cNvSpPr/>
            <p:nvPr/>
          </p:nvSpPr>
          <p:spPr>
            <a:xfrm>
              <a:off x="7606602" y="3607358"/>
              <a:ext cx="391886" cy="3014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494042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DDA0F97352BD42ADD468BA62C43014" ma:contentTypeVersion="6" ma:contentTypeDescription="Create a new document." ma:contentTypeScope="" ma:versionID="515771434416ad73f7be6713da6a43e5">
  <xsd:schema xmlns:xsd="http://www.w3.org/2001/XMLSchema" xmlns:xs="http://www.w3.org/2001/XMLSchema" xmlns:p="http://schemas.microsoft.com/office/2006/metadata/properties" xmlns:ns2="c12cd31b-0a2a-4c0a-923d-01da8612128a" xmlns:ns3="4fddd9ad-7142-4fdb-ab4a-c27ee2380ec5" targetNamespace="http://schemas.microsoft.com/office/2006/metadata/properties" ma:root="true" ma:fieldsID="4d0484495b5b48720efb0e52dff1fa8c" ns2:_="" ns3:_="">
    <xsd:import namespace="c12cd31b-0a2a-4c0a-923d-01da8612128a"/>
    <xsd:import namespace="4fddd9ad-7142-4fdb-ab4a-c27ee2380ec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2cd31b-0a2a-4c0a-923d-01da8612128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fddd9ad-7142-4fdb-ab4a-c27ee2380ec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E83ABF-B004-4C5F-8572-62E22EEDE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2cd31b-0a2a-4c0a-923d-01da8612128a"/>
    <ds:schemaRef ds:uri="4fddd9ad-7142-4fdb-ab4a-c27ee2380e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F33551-AB3B-4CA8-8F83-A05DE6D22D75}">
  <ds:schemaRefs>
    <ds:schemaRef ds:uri="4fddd9ad-7142-4fdb-ab4a-c27ee2380ec5"/>
    <ds:schemaRef ds:uri="http://www.w3.org/XML/1998/namespace"/>
    <ds:schemaRef ds:uri="http://schemas.openxmlformats.org/package/2006/metadata/core-properties"/>
    <ds:schemaRef ds:uri="http://purl.org/dc/dcmitype/"/>
    <ds:schemaRef ds:uri="http://schemas.microsoft.com/office/infopath/2007/PartnerControls"/>
    <ds:schemaRef ds:uri="c12cd31b-0a2a-4c0a-923d-01da8612128a"/>
    <ds:schemaRef ds:uri="http://schemas.microsoft.com/office/2006/documentManagement/types"/>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40E9476E-A61C-4405-B3A5-26884247D1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222</TotalTime>
  <Words>154</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Bauhaus 93</vt:lpstr>
      <vt:lpstr>Calibri</vt:lpstr>
      <vt:lpstr>Calibri Light</vt:lpstr>
      <vt:lpstr>Cooper Black</vt:lpstr>
      <vt:lpstr>Tw Cen MT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Brooke</dc:creator>
  <cp:lastModifiedBy>Shanbarger, Andrew D. (CCPS)</cp:lastModifiedBy>
  <cp:revision>6</cp:revision>
  <cp:lastPrinted>2017-10-26T17:56:14Z</cp:lastPrinted>
  <dcterms:created xsi:type="dcterms:W3CDTF">2017-04-03T15:50:09Z</dcterms:created>
  <dcterms:modified xsi:type="dcterms:W3CDTF">2017-10-26T17:56:19Z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0x0101007FDDA0F97352BD42ADD468BA62C43014</vt:lpwstr>
  </property>
</Properties>
</file>